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305" r:id="rId2"/>
    <p:sldId id="273" r:id="rId3"/>
    <p:sldId id="307" r:id="rId4"/>
    <p:sldId id="261" r:id="rId5"/>
    <p:sldId id="264" r:id="rId6"/>
    <p:sldId id="315" r:id="rId7"/>
    <p:sldId id="318" r:id="rId8"/>
    <p:sldId id="327" r:id="rId9"/>
    <p:sldId id="328" r:id="rId10"/>
    <p:sldId id="321" r:id="rId11"/>
    <p:sldId id="322" r:id="rId12"/>
    <p:sldId id="323" r:id="rId13"/>
    <p:sldId id="324" r:id="rId14"/>
    <p:sldId id="326" r:id="rId15"/>
    <p:sldId id="325" r:id="rId16"/>
    <p:sldId id="309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9" autoAdjust="0"/>
    <p:restoredTop sz="94660"/>
  </p:normalViewPr>
  <p:slideViewPr>
    <p:cSldViewPr>
      <p:cViewPr>
        <p:scale>
          <a:sx n="80" d="100"/>
          <a:sy n="80" d="100"/>
        </p:scale>
        <p:origin x="36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9BE6FB0-AA2F-411A-814D-E0CFA94F7E76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097535-F43A-4376-8441-780E286A12D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062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89869-C110-40D3-8E77-0AAAAF84A877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E9281-D818-42E4-A16D-5F3C0A05B03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0CE42-89AB-4BD8-B883-90F79DF15E8C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7C814-C98D-41EF-BF91-F9C150C296A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5E388-56E7-4DDA-A9FB-CB89162E3893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561B1-D1FD-49B2-8D0C-F94F42CBDEC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35265-3CE7-4601-ADEA-5D74CB31648D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197B6-A5A6-407B-AD85-EC912EE9F8F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DB95B-246C-49DC-97DA-6171B93A0E50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5D118-5F15-4C05-AD99-D2C676E2694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7C1EC-86C6-4C71-88D8-D3319AB5A126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71864-EBCC-4DDD-9E2A-A2E9366ACB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C7EE5-923E-45AF-8FB0-EDD2452A233F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3C833-5131-4252-8AB9-B6F4AB6D7C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0CE8E-59F6-4DB6-8B03-999A27ED6D98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35194-47FD-475D-B5BD-96984C70AD4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7F353-87FC-444B-ABC3-4E98FF8A186E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BBBDB-6DA8-4625-8F5A-AD2F4CC7729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A436E-517F-4A9D-9D20-F12D1311225F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3CFCB-33BD-4AAA-8B22-BF3BCA726C6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9D3D3-93E4-4A30-905E-D95557268EA2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D1D23-378F-4D71-85D0-5B94D5E3D94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5259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C461D-641A-4719-87A6-8A2930829894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21A60-61CB-43E0-B14D-082F26B103C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9E022E-458C-4208-94F8-A15B51331FF3}" type="datetimeFigureOut">
              <a:rPr lang="ru-RU"/>
              <a:pPr>
                <a:defRPr/>
              </a:pPr>
              <a:t>14.06.2019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B3944A-7550-46BB-A3FF-027B83705E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19" r:id="rId4"/>
    <p:sldLayoutId id="2147483826" r:id="rId5"/>
    <p:sldLayoutId id="2147483820" r:id="rId6"/>
    <p:sldLayoutId id="2147483827" r:id="rId7"/>
    <p:sldLayoutId id="2147483828" r:id="rId8"/>
    <p:sldLayoutId id="2147483829" r:id="rId9"/>
    <p:sldLayoutId id="2147483821" r:id="rId10"/>
    <p:sldLayoutId id="2147483830" r:id="rId11"/>
    <p:sldLayoutId id="214748382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251520" y="188640"/>
            <a:ext cx="975246" cy="1237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8028384" y="154572"/>
            <a:ext cx="904022" cy="1237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1772490" y="261719"/>
            <a:ext cx="587365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200" b="1" dirty="0">
                <a:solidFill>
                  <a:schemeClr val="hlink"/>
                </a:solidFill>
                <a:latin typeface="Times New Roman" pitchFamily="18" charset="0"/>
              </a:rPr>
              <a:t>ГОСУДАРСТВЕННОЕ </a:t>
            </a:r>
            <a:endParaRPr lang="ru-RU" sz="1200" b="1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hlink"/>
                </a:solidFill>
                <a:latin typeface="Times New Roman" pitchFamily="18" charset="0"/>
              </a:rPr>
              <a:t>БЮДЖЕТНОЕ</a:t>
            </a:r>
            <a:r>
              <a:rPr lang="en-US" sz="1200" b="1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ru-RU" sz="1200" b="1" dirty="0" smtClean="0">
                <a:solidFill>
                  <a:schemeClr val="hlink"/>
                </a:solidFill>
                <a:latin typeface="Times New Roman" pitchFamily="18" charset="0"/>
              </a:rPr>
              <a:t>ПРОФЕССИОНАЛЬНОЕ </a:t>
            </a:r>
            <a:r>
              <a:rPr lang="ru-RU" sz="1200" b="1" dirty="0">
                <a:solidFill>
                  <a:schemeClr val="hlink"/>
                </a:solidFill>
                <a:latin typeface="Times New Roman" pitchFamily="18" charset="0"/>
              </a:rPr>
              <a:t>ОБРАЗОВАТЕЛЬНОЕ УЧРЕЖДЕНИЕ</a:t>
            </a:r>
          </a:p>
          <a:p>
            <a:pPr algn="ctr"/>
            <a:r>
              <a:rPr lang="ru-RU" sz="1200" b="1" dirty="0" smtClean="0">
                <a:solidFill>
                  <a:schemeClr val="hlink"/>
                </a:solidFill>
                <a:latin typeface="Times New Roman" pitchFamily="18" charset="0"/>
              </a:rPr>
              <a:t>МОСКОВСКОЙ </a:t>
            </a:r>
            <a:r>
              <a:rPr lang="ru-RU" sz="1200" b="1" dirty="0">
                <a:solidFill>
                  <a:schemeClr val="hlink"/>
                </a:solidFill>
                <a:latin typeface="Times New Roman" pitchFamily="18" charset="0"/>
              </a:rPr>
              <a:t>ОБЛАСТИ</a:t>
            </a:r>
          </a:p>
        </p:txBody>
      </p:sp>
      <p:sp>
        <p:nvSpPr>
          <p:cNvPr id="10245" name="Text Box 7"/>
          <p:cNvSpPr txBox="1">
            <a:spLocks noChangeArrowheads="1"/>
          </p:cNvSpPr>
          <p:nvPr/>
        </p:nvSpPr>
        <p:spPr bwMode="auto">
          <a:xfrm>
            <a:off x="2369632" y="908050"/>
            <a:ext cx="47206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</a:rPr>
              <a:t>ДОЛГОПРУДНЕНСКИЙ </a:t>
            </a:r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</a:rPr>
              <a:t>ТЕХНИКУМ</a:t>
            </a:r>
          </a:p>
        </p:txBody>
      </p:sp>
      <p:sp>
        <p:nvSpPr>
          <p:cNvPr id="10246" name="Text Box 8"/>
          <p:cNvSpPr txBox="1">
            <a:spLocks noChangeArrowheads="1"/>
          </p:cNvSpPr>
          <p:nvPr/>
        </p:nvSpPr>
        <p:spPr bwMode="auto">
          <a:xfrm>
            <a:off x="1799608" y="1357313"/>
            <a:ext cx="6036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chemeClr val="hlink"/>
                </a:solidFill>
                <a:latin typeface="Times New Roman" pitchFamily="18" charset="0"/>
              </a:rPr>
              <a:t>Специальность </a:t>
            </a:r>
            <a:r>
              <a:rPr lang="ru-RU" b="1" dirty="0" smtClean="0">
                <a:solidFill>
                  <a:schemeClr val="hlink"/>
                </a:solidFill>
                <a:latin typeface="Times New Roman" pitchFamily="18" charset="0"/>
              </a:rPr>
              <a:t>15.02.08 </a:t>
            </a:r>
            <a:r>
              <a:rPr lang="ru-RU" b="1" dirty="0">
                <a:solidFill>
                  <a:schemeClr val="hlink"/>
                </a:solidFill>
                <a:latin typeface="Times New Roman" pitchFamily="18" charset="0"/>
              </a:rPr>
              <a:t>«Технология машиностроения»</a:t>
            </a:r>
          </a:p>
        </p:txBody>
      </p:sp>
      <p:sp>
        <p:nvSpPr>
          <p:cNvPr id="10248" name="Text Box 10"/>
          <p:cNvSpPr txBox="1">
            <a:spLocks noChangeArrowheads="1"/>
          </p:cNvSpPr>
          <p:nvPr/>
        </p:nvSpPr>
        <p:spPr bwMode="auto">
          <a:xfrm>
            <a:off x="142875" y="2349500"/>
            <a:ext cx="8786813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chemeClr val="hlink"/>
                </a:solidFill>
                <a:latin typeface="+mj-lt"/>
              </a:rPr>
              <a:t>ДИПЛОМНЫЙ </a:t>
            </a:r>
            <a:r>
              <a:rPr lang="ru-RU" sz="4000" b="1" dirty="0">
                <a:solidFill>
                  <a:schemeClr val="hlink"/>
                </a:solidFill>
                <a:latin typeface="+mj-lt"/>
              </a:rPr>
              <a:t>ПРОЕКТ</a:t>
            </a:r>
          </a:p>
          <a:p>
            <a:pPr algn="ctr">
              <a:defRPr/>
            </a:pPr>
            <a:endParaRPr lang="ru-RU" sz="1200" b="1" dirty="0">
              <a:solidFill>
                <a:schemeClr val="hlink"/>
              </a:solidFill>
              <a:latin typeface="+mj-lt"/>
            </a:endParaRPr>
          </a:p>
          <a:p>
            <a:pPr algn="ctr">
              <a:defRPr/>
            </a:pPr>
            <a:r>
              <a:rPr lang="ru-RU" sz="2800" b="1" dirty="0" smtClean="0">
                <a:solidFill>
                  <a:schemeClr val="hlink"/>
                </a:solidFill>
                <a:latin typeface="+mj-lt"/>
              </a:rPr>
              <a:t>Спроектировать участок механического цеха </a:t>
            </a:r>
            <a:br>
              <a:rPr lang="ru-RU" sz="2800" b="1" dirty="0" smtClean="0">
                <a:solidFill>
                  <a:schemeClr val="hlink"/>
                </a:solidFill>
                <a:latin typeface="+mj-lt"/>
              </a:rPr>
            </a:br>
            <a:r>
              <a:rPr lang="ru-RU" sz="2800" b="1" dirty="0" smtClean="0">
                <a:solidFill>
                  <a:schemeClr val="hlink"/>
                </a:solidFill>
                <a:latin typeface="+mj-lt"/>
              </a:rPr>
              <a:t>по обработке детали ДТО_.</a:t>
            </a:r>
            <a:r>
              <a:rPr lang="ru-RU" sz="2800" b="1" dirty="0" smtClean="0">
                <a:solidFill>
                  <a:schemeClr val="hlink"/>
                </a:solidFill>
                <a:latin typeface="+mj-lt"/>
              </a:rPr>
              <a:t>150208.ДП201</a:t>
            </a:r>
            <a:r>
              <a:rPr lang="en-US" sz="2800" b="1" dirty="0" smtClean="0">
                <a:solidFill>
                  <a:schemeClr val="hlink"/>
                </a:solidFill>
                <a:latin typeface="+mj-lt"/>
              </a:rPr>
              <a:t>9</a:t>
            </a:r>
            <a:r>
              <a:rPr lang="ru-RU" sz="2800" b="1" dirty="0" smtClean="0">
                <a:solidFill>
                  <a:schemeClr val="hlink"/>
                </a:solidFill>
                <a:latin typeface="+mj-lt"/>
              </a:rPr>
              <a:t>.__</a:t>
            </a:r>
            <a:endParaRPr lang="ru-RU" sz="2800" b="1" dirty="0" smtClean="0">
              <a:solidFill>
                <a:schemeClr val="hlink"/>
              </a:solidFill>
              <a:latin typeface="+mj-lt"/>
            </a:endParaRPr>
          </a:p>
          <a:p>
            <a:pPr algn="ctr">
              <a:defRPr/>
            </a:pPr>
            <a:r>
              <a:rPr lang="ru-RU" sz="2800" b="1" dirty="0" smtClean="0">
                <a:solidFill>
                  <a:schemeClr val="hlink"/>
                </a:solidFill>
                <a:latin typeface="+mj-lt"/>
              </a:rPr>
              <a:t>в условиях мелкосерийного производства</a:t>
            </a:r>
            <a:endParaRPr lang="ru-RU" sz="2800" b="1" dirty="0">
              <a:solidFill>
                <a:schemeClr val="hlink"/>
              </a:solidFill>
              <a:latin typeface="+mj-lt"/>
            </a:endParaRPr>
          </a:p>
        </p:txBody>
      </p:sp>
      <p:sp>
        <p:nvSpPr>
          <p:cNvPr id="10249" name="Text Box 11"/>
          <p:cNvSpPr txBox="1">
            <a:spLocks noChangeArrowheads="1"/>
          </p:cNvSpPr>
          <p:nvPr/>
        </p:nvSpPr>
        <p:spPr bwMode="auto">
          <a:xfrm>
            <a:off x="299435" y="5556493"/>
            <a:ext cx="87058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</a:rPr>
              <a:t>СТУДЕНТ</a:t>
            </a:r>
            <a:r>
              <a:rPr lang="en-US" sz="2000" b="1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_._.____________       </a:t>
            </a:r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</a:rPr>
              <a:t>РУКОВОДИТЕЛЬ</a:t>
            </a:r>
            <a:r>
              <a:rPr lang="en-US" sz="2000" b="1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_._._____________</a:t>
            </a:r>
          </a:p>
        </p:txBody>
      </p:sp>
      <p:sp>
        <p:nvSpPr>
          <p:cNvPr id="10250" name="Text Box 13"/>
          <p:cNvSpPr txBox="1">
            <a:spLocks noChangeArrowheads="1"/>
          </p:cNvSpPr>
          <p:nvPr/>
        </p:nvSpPr>
        <p:spPr bwMode="auto">
          <a:xfrm>
            <a:off x="3061527" y="6381750"/>
            <a:ext cx="29018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chemeClr val="hlink"/>
                </a:solidFill>
                <a:latin typeface="Times New Roman" pitchFamily="18" charset="0"/>
              </a:rPr>
              <a:t>ДОЛГОПРУДНЫЙ, </a:t>
            </a:r>
            <a:r>
              <a:rPr lang="ru-RU" b="1" dirty="0" smtClean="0">
                <a:solidFill>
                  <a:schemeClr val="hlink"/>
                </a:solidFill>
                <a:latin typeface="Times New Roman" pitchFamily="18" charset="0"/>
              </a:rPr>
              <a:t>2018_</a:t>
            </a:r>
            <a:endParaRPr lang="ru-RU" b="1" dirty="0">
              <a:solidFill>
                <a:schemeClr val="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00232" y="0"/>
            <a:ext cx="5143536" cy="95410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ПЛАНИРОВКА УЧАСТКА МЕХАНИЧЕСКОГО ЦЕХА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3"/>
            <a:ext cx="7952201" cy="561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1920" y="3397642"/>
            <a:ext cx="1484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Планировка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1095375" y="1504950"/>
            <a:ext cx="241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  <a:p>
            <a:r>
              <a:rPr lang="ru-RU"/>
              <a:t> </a:t>
            </a: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-214346" y="407194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2660608" y="428604"/>
            <a:ext cx="39542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ДЕТАЛЬ «_________»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5373216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</a:rPr>
              <a:t>Деталь «________" входит в комплект _____________________________</a:t>
            </a:r>
            <a:br>
              <a:rPr lang="ru-RU" sz="2000" b="1" dirty="0" smtClean="0">
                <a:solidFill>
                  <a:srgbClr val="C00000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и предназначена _______________________________________________.</a:t>
            </a:r>
          </a:p>
          <a:p>
            <a:pPr algn="just"/>
            <a:r>
              <a:rPr lang="ru-RU" sz="2000" b="1" dirty="0" smtClean="0">
                <a:solidFill>
                  <a:srgbClr val="C00000"/>
                </a:solidFill>
              </a:rPr>
              <a:t>При эксплуатации деталь _______________________________________. Температурный режим от ___</a:t>
            </a:r>
            <a:r>
              <a:rPr lang="ru-RU" sz="20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°</a:t>
            </a:r>
            <a:r>
              <a:rPr lang="ru-RU" sz="2000" b="1" dirty="0" smtClean="0">
                <a:solidFill>
                  <a:srgbClr val="C00000"/>
                </a:solidFill>
              </a:rPr>
              <a:t>С до ___</a:t>
            </a:r>
            <a:r>
              <a:rPr lang="ru-RU" sz="20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°</a:t>
            </a:r>
            <a:r>
              <a:rPr lang="ru-RU" sz="2000" b="1" dirty="0" smtClean="0">
                <a:solidFill>
                  <a:srgbClr val="C00000"/>
                </a:solidFill>
              </a:rPr>
              <a:t>С.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0" y="1368816"/>
            <a:ext cx="2830030" cy="4005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368815"/>
            <a:ext cx="5667659" cy="400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95375" y="3212976"/>
            <a:ext cx="1012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Модель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64947" y="3212976"/>
            <a:ext cx="948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Деталь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06052" y="428604"/>
            <a:ext cx="5627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Материал детали «_________»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071546"/>
            <a:ext cx="91440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__________ марки ______ по ГОСТ _____, предназначен для изготовления деталей __________________, обладающий ________________________, _____________________________ и ______________________________...</a:t>
            </a: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150017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2" y="2132857"/>
            <a:ext cx="5705475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3573016"/>
            <a:ext cx="5705475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013176"/>
            <a:ext cx="5705475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222376" y="256025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Химический состав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11760" y="400041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Физико-механические свойства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11760" y="544057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Технологические свойства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27730" y="500042"/>
            <a:ext cx="69864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Технологичность детали «___________»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6890" y="5077852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Коэффициент точности </a:t>
            </a:r>
            <a:r>
              <a:rPr lang="ru-RU" sz="2000" dirty="0" err="1" smtClean="0">
                <a:solidFill>
                  <a:srgbClr val="C00000"/>
                </a:solidFill>
              </a:rPr>
              <a:t>К</a:t>
            </a:r>
            <a:r>
              <a:rPr lang="ru-RU" sz="2000" baseline="-25000" dirty="0" err="1" smtClean="0">
                <a:solidFill>
                  <a:srgbClr val="C00000"/>
                </a:solidFill>
              </a:rPr>
              <a:t>тч</a:t>
            </a:r>
            <a:r>
              <a:rPr lang="ru-RU" sz="2000" baseline="-25000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>
                <a:solidFill>
                  <a:srgbClr val="C00000"/>
                </a:solidFill>
              </a:rPr>
              <a:t>= __ ≥ 0,7</a:t>
            </a:r>
          </a:p>
          <a:p>
            <a:r>
              <a:rPr lang="ru-RU" sz="2000" dirty="0">
                <a:solidFill>
                  <a:srgbClr val="C00000"/>
                </a:solidFill>
              </a:rPr>
              <a:t>Коэффициент </a:t>
            </a:r>
            <a:r>
              <a:rPr lang="ru-RU" sz="2000" dirty="0" smtClean="0">
                <a:solidFill>
                  <a:srgbClr val="C00000"/>
                </a:solidFill>
              </a:rPr>
              <a:t>шероховатости К</a:t>
            </a:r>
            <a:r>
              <a:rPr lang="ru-RU" sz="2000" baseline="-25000" dirty="0" smtClean="0">
                <a:solidFill>
                  <a:srgbClr val="C00000"/>
                </a:solidFill>
              </a:rPr>
              <a:t>ш</a:t>
            </a:r>
            <a:r>
              <a:rPr lang="ru-RU" sz="2000" dirty="0" smtClean="0">
                <a:solidFill>
                  <a:srgbClr val="C00000"/>
                </a:solidFill>
              </a:rPr>
              <a:t> </a:t>
            </a:r>
            <a:r>
              <a:rPr lang="ru-RU" sz="2000" dirty="0">
                <a:solidFill>
                  <a:srgbClr val="C00000"/>
                </a:solidFill>
              </a:rPr>
              <a:t>= ___ ≥ 0,7</a:t>
            </a:r>
            <a:endParaRPr lang="ru-RU" sz="2000" dirty="0" smtClean="0">
              <a:solidFill>
                <a:srgbClr val="C00000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36123"/>
            <a:ext cx="8352928" cy="1012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262878" y="1628800"/>
            <a:ext cx="66934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Технологичность геометрии, размеров и качества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0259"/>
            <a:ext cx="8352928" cy="1012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1262878" y="2852936"/>
            <a:ext cx="66934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Технологичность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 точки зрения получения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заготовки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56403"/>
            <a:ext cx="8352928" cy="1012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1262878" y="4149080"/>
            <a:ext cx="66934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Технологичность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 точки зрения механической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обработки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686800" cy="84124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b="1" dirty="0" smtClean="0">
                <a:solidFill>
                  <a:srgbClr val="AD1F1F"/>
                </a:solidFill>
              </a:rPr>
              <a:t>ЗАГОТОВКА ДЕТАЛИ </a:t>
            </a:r>
            <a:r>
              <a:rPr lang="ru-RU" sz="2400" b="1" dirty="0" smtClean="0">
                <a:solidFill>
                  <a:srgbClr val="AD1F1F"/>
                </a:solidFill>
              </a:rPr>
              <a:t>«_________»</a:t>
            </a:r>
            <a:r>
              <a:rPr lang="ru-RU" sz="2400" b="1" dirty="0" smtClean="0">
                <a:solidFill>
                  <a:srgbClr val="AD1F1F"/>
                </a:solidFill>
              </a:rPr>
              <a:t/>
            </a:r>
            <a:br>
              <a:rPr lang="ru-RU" sz="2400" b="1" dirty="0" smtClean="0">
                <a:solidFill>
                  <a:srgbClr val="AD1F1F"/>
                </a:solidFill>
              </a:rPr>
            </a:br>
            <a:endParaRPr lang="ru-RU" sz="2400" b="1" dirty="0">
              <a:solidFill>
                <a:srgbClr val="AD1F1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1151690"/>
            <a:ext cx="29523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>
                <a:solidFill>
                  <a:srgbClr val="C00000"/>
                </a:solidFill>
              </a:rPr>
              <a:t>Деталь «_______________» изготавливается из _____, поэтому в качестве вида заготовки принимается </a:t>
            </a:r>
            <a:br>
              <a:rPr lang="ru-RU" sz="1600" i="1" dirty="0" smtClean="0">
                <a:solidFill>
                  <a:srgbClr val="C00000"/>
                </a:solidFill>
              </a:rPr>
            </a:br>
            <a:r>
              <a:rPr lang="ru-RU" sz="1600" i="1" dirty="0" smtClean="0">
                <a:solidFill>
                  <a:srgbClr val="C00000"/>
                </a:solidFill>
              </a:rPr>
              <a:t>________ по ГОСТ _______,</a:t>
            </a:r>
            <a:br>
              <a:rPr lang="ru-RU" sz="1600" i="1" dirty="0" smtClean="0">
                <a:solidFill>
                  <a:srgbClr val="C00000"/>
                </a:solidFill>
              </a:rPr>
            </a:br>
            <a:r>
              <a:rPr lang="ru-RU" sz="1600" i="1" dirty="0" smtClean="0">
                <a:solidFill>
                  <a:srgbClr val="C00000"/>
                </a:solidFill>
              </a:rPr>
              <a:t>а в качестве способа - ___________________</a:t>
            </a:r>
            <a:r>
              <a:rPr lang="ru-RU" sz="1600" dirty="0" smtClean="0">
                <a:solidFill>
                  <a:srgbClr val="C00000"/>
                </a:solidFill>
              </a:rPr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87514" y="5373216"/>
            <a:ext cx="61528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Коэффициент использования материала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Ким = </a:t>
            </a:r>
            <a:r>
              <a:rPr lang="en-US" sz="2400" dirty="0" smtClean="0">
                <a:solidFill>
                  <a:srgbClr val="C00000"/>
                </a:solidFill>
              </a:rPr>
              <a:t>G</a:t>
            </a:r>
            <a:r>
              <a:rPr lang="ru-RU" sz="2000" dirty="0" err="1" smtClean="0">
                <a:solidFill>
                  <a:srgbClr val="C00000"/>
                </a:solidFill>
              </a:rPr>
              <a:t>д</a:t>
            </a:r>
            <a:r>
              <a:rPr lang="ru-RU" sz="2400" dirty="0" smtClean="0">
                <a:solidFill>
                  <a:srgbClr val="C00000"/>
                </a:solidFill>
              </a:rPr>
              <a:t>/</a:t>
            </a:r>
            <a:r>
              <a:rPr lang="en-US" sz="2400" dirty="0" smtClean="0">
                <a:solidFill>
                  <a:srgbClr val="C00000"/>
                </a:solidFill>
              </a:rPr>
              <a:t>G</a:t>
            </a:r>
            <a:r>
              <a:rPr lang="ru-RU" sz="2000" dirty="0" smtClean="0">
                <a:solidFill>
                  <a:srgbClr val="C00000"/>
                </a:solidFill>
              </a:rPr>
              <a:t>з</a:t>
            </a:r>
            <a:r>
              <a:rPr lang="ru-RU" sz="2400" dirty="0" smtClean="0">
                <a:solidFill>
                  <a:srgbClr val="C00000"/>
                </a:solidFill>
              </a:rPr>
              <a:t> = ___/___ = 0</a:t>
            </a:r>
            <a:r>
              <a:rPr lang="ru-RU" sz="2400" dirty="0">
                <a:solidFill>
                  <a:srgbClr val="C00000"/>
                </a:solidFill>
              </a:rPr>
              <a:t>,__ ≥ </a:t>
            </a:r>
            <a:r>
              <a:rPr lang="ru-RU" sz="2400" dirty="0" smtClean="0">
                <a:solidFill>
                  <a:srgbClr val="C00000"/>
                </a:solidFill>
              </a:rPr>
              <a:t>0,7 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51690"/>
            <a:ext cx="2830030" cy="4005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151690"/>
            <a:ext cx="2830030" cy="4005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87624" y="2967572"/>
            <a:ext cx="1012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Модель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00518" y="2969775"/>
            <a:ext cx="948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Деталь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500042"/>
            <a:ext cx="7639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 Операция 010 ____________ С ЧПУ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5004048" y="3214717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Содержание и обеспечение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операции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793203" y="3214717"/>
            <a:ext cx="2733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Планировка 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рабочего места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500042"/>
            <a:ext cx="7639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 Операция 015 ____________ С ЧПУ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004048" y="3214717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Содержание и обеспечение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операции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93203" y="3214717"/>
            <a:ext cx="2733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Планировка 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рабочего места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0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500042"/>
            <a:ext cx="7639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 Операция 020 ____________ С ЧПУ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004048" y="3214717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Содержание и обеспечение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операции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93203" y="3214717"/>
            <a:ext cx="2733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Планировка 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рабочего места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0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sz="2400" dirty="0" err="1" smtClean="0">
                <a:solidFill>
                  <a:srgbClr val="C00000"/>
                </a:solidFill>
              </a:rPr>
              <a:t>станочноЕ</a:t>
            </a:r>
            <a:r>
              <a:rPr lang="ru-RU" sz="2400" dirty="0" smtClean="0">
                <a:solidFill>
                  <a:srgbClr val="C00000"/>
                </a:solidFill>
              </a:rPr>
              <a:t> </a:t>
            </a:r>
            <a:r>
              <a:rPr lang="ru-RU" sz="2400" dirty="0" err="1" smtClean="0">
                <a:solidFill>
                  <a:srgbClr val="C00000"/>
                </a:solidFill>
              </a:rPr>
              <a:t>приспособлениЕ</a:t>
            </a:r>
            <a:r>
              <a:rPr lang="ru-RU" sz="2400" dirty="0" smtClean="0">
                <a:solidFill>
                  <a:srgbClr val="C00000"/>
                </a:solidFill>
              </a:rPr>
              <a:t> на операцию </a:t>
            </a:r>
            <a:r>
              <a:rPr lang="ru-RU" sz="2400" dirty="0" smtClean="0">
                <a:solidFill>
                  <a:srgbClr val="C00000"/>
                </a:solidFill>
              </a:rPr>
              <a:t>___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5616" y="334770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Приспособление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436096" y="3214717"/>
            <a:ext cx="2520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Устройство и работа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приспособления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Слесарная операция 0__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004048" y="3214717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Содержание и обеспечение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операции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93203" y="3214717"/>
            <a:ext cx="2733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Планировка 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рабочего места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Моечная операция 0__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04048" y="3214717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Содержание и обеспечение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операции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93203" y="3214717"/>
            <a:ext cx="2733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Планировка 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рабочего места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Контрольная операция </a:t>
            </a:r>
            <a:r>
              <a:rPr lang="ru-RU" sz="2400" dirty="0" smtClean="0">
                <a:solidFill>
                  <a:srgbClr val="C00000"/>
                </a:solidFill>
              </a:rPr>
              <a:t>___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04048" y="3214717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Содержание и обеспечение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операции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93203" y="3214717"/>
            <a:ext cx="2733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Планировка 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рабочего места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      </a:t>
            </a:r>
            <a:r>
              <a:rPr lang="ru-RU" sz="2800" dirty="0" smtClean="0">
                <a:solidFill>
                  <a:srgbClr val="C00000"/>
                </a:solidFill>
              </a:rPr>
              <a:t>измерительное средство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51689"/>
            <a:ext cx="3672408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115616" y="3347700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Измерительное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средство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51689"/>
            <a:ext cx="4680520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860032" y="3214717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Устройство и работа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измерительного средства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показатели </a:t>
            </a:r>
            <a:r>
              <a:rPr lang="ru-RU" sz="2400" dirty="0" smtClean="0">
                <a:solidFill>
                  <a:srgbClr val="C00000"/>
                </a:solidFill>
              </a:rPr>
              <a:t>участка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1689"/>
            <a:ext cx="8496944" cy="51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47664" y="3214717"/>
            <a:ext cx="6143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Показатели и их числовые значения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386" y="213420"/>
            <a:ext cx="8686800" cy="61926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C00000"/>
                </a:solidFill>
              </a:rPr>
              <a:t>Спасибо за внимание</a:t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>Долгопрудный, </a:t>
            </a:r>
            <a:r>
              <a:rPr lang="ru-RU" sz="2400" dirty="0" smtClean="0">
                <a:solidFill>
                  <a:srgbClr val="C00000"/>
                </a:solidFill>
              </a:rPr>
              <a:t>2019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409700"/>
            <a:ext cx="257175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2234</TotalTime>
  <Words>219</Words>
  <Application>Microsoft Office PowerPoint</Application>
  <PresentationFormat>Экран (4:3)</PresentationFormat>
  <Paragraphs>65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ЗАГОТОВКА ДЕТАЛИ «_________» </vt:lpstr>
      <vt:lpstr>Презентация PowerPoint</vt:lpstr>
      <vt:lpstr>Презентация PowerPoint</vt:lpstr>
      <vt:lpstr>Презентация PowerPoint</vt:lpstr>
      <vt:lpstr>станочноЕ приспособлениЕ на операцию ___</vt:lpstr>
      <vt:lpstr>Слесарная операция 0__</vt:lpstr>
      <vt:lpstr>Моечная операция 0__</vt:lpstr>
      <vt:lpstr>Контрольная операция ___</vt:lpstr>
      <vt:lpstr>      измерительное средство</vt:lpstr>
      <vt:lpstr>показатели участка</vt:lpstr>
      <vt:lpstr>Спасибо за внимание               Долгопрудный, 2019</vt:lpstr>
    </vt:vector>
  </TitlesOfParts>
  <Company>X-Team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технологического оснащения многоцелевых станков</dc:title>
  <dc:creator>Admin</dc:creator>
  <cp:lastModifiedBy>Kozlovsky</cp:lastModifiedBy>
  <cp:revision>290</cp:revision>
  <dcterms:created xsi:type="dcterms:W3CDTF">2011-05-25T11:18:11Z</dcterms:created>
  <dcterms:modified xsi:type="dcterms:W3CDTF">2019-06-14T15:45:22Z</dcterms:modified>
</cp:coreProperties>
</file>